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60" r:id="rId3"/>
    <p:sldId id="257" r:id="rId4"/>
    <p:sldId id="259" r:id="rId5"/>
    <p:sldId id="261" r:id="rId6"/>
    <p:sldId id="258" r:id="rId7"/>
    <p:sldId id="262" r:id="rId8"/>
    <p:sldId id="270" r:id="rId9"/>
    <p:sldId id="263" r:id="rId10"/>
    <p:sldId id="266" r:id="rId11"/>
    <p:sldId id="264" r:id="rId12"/>
    <p:sldId id="265" r:id="rId13"/>
    <p:sldId id="268" r:id="rId14"/>
    <p:sldId id="267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2" d="100"/>
          <a:sy n="52" d="100"/>
        </p:scale>
        <p:origin x="-10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A9E1FB-88A7-DA4E-AF1C-39CA19D7E55A}" type="datetimeFigureOut">
              <a:rPr lang="en-US" smtClean="0"/>
              <a:t>3/9/16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A03349-A8C0-ED4E-993D-43E51CE8B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268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Informative:</a:t>
            </a:r>
            <a:r>
              <a:rPr lang="en-US" baseline="0" dirty="0" smtClean="0"/>
              <a:t>  new or updated products, tells about functions and price.</a:t>
            </a:r>
          </a:p>
          <a:p>
            <a:r>
              <a:rPr lang="en-US" baseline="0" dirty="0" smtClean="0"/>
              <a:t>Persuasive:  Encourages a customer to make a purchase.</a:t>
            </a:r>
          </a:p>
          <a:p>
            <a:r>
              <a:rPr lang="en-US" baseline="0" dirty="0" smtClean="0"/>
              <a:t>Reminder:  Retain customer awareness.  (Coke)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A03349-A8C0-ED4E-993D-43E51CE8B1D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977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TV-</a:t>
            </a:r>
            <a:r>
              <a:rPr lang="en-US" baseline="0" dirty="0" smtClean="0"/>
              <a:t>Largest audience and most money spent.  Can deliver it to specific audiences.  Cost is sometimes too high.  This is also changing significantly!  We will be discussing this in Atlanta.</a:t>
            </a:r>
          </a:p>
          <a:p>
            <a:r>
              <a:rPr lang="en-US" baseline="0" dirty="0" smtClean="0"/>
              <a:t>Radio-cheaper and still large audiences.  No visuals.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A03349-A8C0-ED4E-993D-43E51CE8B1D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645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Brand elements such as slogans, logos, packaging</a:t>
            </a:r>
          </a:p>
          <a:p>
            <a:r>
              <a:rPr lang="en-US" dirty="0" smtClean="0"/>
              <a:t>Direct Marketing: telemarketing, email advertisements, direct mail</a:t>
            </a:r>
          </a:p>
          <a:p>
            <a:r>
              <a:rPr lang="en-US" dirty="0" smtClean="0"/>
              <a:t>Sales</a:t>
            </a:r>
            <a:r>
              <a:rPr lang="en-US" baseline="0" dirty="0" smtClean="0"/>
              <a:t> promos:  BOGO, coupons, free samples, competitions</a:t>
            </a:r>
          </a:p>
          <a:p>
            <a:r>
              <a:rPr lang="en-US" baseline="0" dirty="0" smtClean="0"/>
              <a:t>POS: add on sales at the register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A03349-A8C0-ED4E-993D-43E51CE8B1D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4567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Advertising:</a:t>
            </a:r>
            <a:r>
              <a:rPr lang="en-US" baseline="0" dirty="0" smtClean="0"/>
              <a:t> techniques: celebrity endorsements, comparative advertising, direct response advertising (QR code), feel good behavior (health care), Guarantees, sex appeal, slogans</a:t>
            </a:r>
          </a:p>
          <a:p>
            <a:r>
              <a:rPr lang="en-US" baseline="0" dirty="0" smtClean="0"/>
              <a:t>Personal Selling: Seller can adapt message to what the buyer is asking for.</a:t>
            </a:r>
          </a:p>
          <a:p>
            <a:r>
              <a:rPr lang="en-US" baseline="0" dirty="0" smtClean="0"/>
              <a:t>PR: Best public image possible.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A03349-A8C0-ED4E-993D-43E51CE8B1D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134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7D290233-0DD1-4A80-BB1E-9ADC3556DBB6}" type="datetimeFigureOut">
              <a:rPr lang="en-US" smtClean="0"/>
              <a:t>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7D290233-0DD1-4A80-BB1E-9ADC3556DBB6}" type="datetimeFigureOut">
              <a:rPr lang="en-US" smtClean="0"/>
              <a:t>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7D290233-0DD1-4A80-BB1E-9ADC3556DBB6}" type="datetimeFigureOut">
              <a:rPr lang="en-US" smtClean="0"/>
              <a:t>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zcyO4Ntpryc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Promotion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How to </a:t>
            </a:r>
            <a:r>
              <a:rPr lang="en-US" sz="2400" dirty="0" smtClean="0">
                <a:solidFill>
                  <a:schemeClr val="tx1"/>
                </a:solidFill>
              </a:rPr>
              <a:t>communicate</a:t>
            </a:r>
            <a:r>
              <a:rPr lang="en-US" sz="2400" dirty="0" smtClean="0"/>
              <a:t> your message to the target market.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82521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Promotional Mix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“the set of tools that a business can use to communicate effectively the benefits of it products and services to its customers.”  </a:t>
            </a:r>
            <a:r>
              <a:rPr lang="en-US" sz="1100" dirty="0" smtClean="0"/>
              <a:t>UK Chartered Institute of Marketing</a:t>
            </a: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4" name="Picture 3" descr="Screen Shot 2016-03-02 at 2.08.1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3427" y="3387101"/>
            <a:ext cx="4635500" cy="3175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0763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The Path to Purchase</a:t>
            </a:r>
            <a:endParaRPr lang="en-US" sz="4000" dirty="0"/>
          </a:p>
        </p:txBody>
      </p:sp>
      <p:pic>
        <p:nvPicPr>
          <p:cNvPr id="4" name="Content Placeholder 3" descr="Screen Shot 2016-03-01 at 11.45.1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223" r="-31223"/>
          <a:stretch>
            <a:fillRect/>
          </a:stretch>
        </p:blipFill>
        <p:spPr>
          <a:xfrm>
            <a:off x="1109739" y="2133600"/>
            <a:ext cx="8220449" cy="4400347"/>
          </a:xfrm>
        </p:spPr>
      </p:pic>
    </p:spTree>
    <p:extLst>
      <p:ext uri="{BB962C8B-B14F-4D97-AF65-F5344CB8AC3E}">
        <p14:creationId xmlns:p14="http://schemas.microsoft.com/office/powerpoint/2010/main" val="2426780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This can be used as a set of criteria for judging the success of a promotional campaign.  </a:t>
            </a:r>
          </a:p>
          <a:p>
            <a:r>
              <a:rPr lang="en-US" dirty="0"/>
              <a:t>D</a:t>
            </a:r>
            <a:r>
              <a:rPr lang="en-US" dirty="0" smtClean="0"/>
              <a:t>oes it draw the </a:t>
            </a:r>
            <a:r>
              <a:rPr lang="en-US" dirty="0" smtClean="0">
                <a:solidFill>
                  <a:srgbClr val="FF6600"/>
                </a:solidFill>
              </a:rPr>
              <a:t>ATTENTION</a:t>
            </a:r>
            <a:r>
              <a:rPr lang="en-US" dirty="0" smtClean="0"/>
              <a:t> of the public?</a:t>
            </a:r>
          </a:p>
          <a:p>
            <a:r>
              <a:rPr lang="en-US" dirty="0" smtClean="0"/>
              <a:t>How does it engage their </a:t>
            </a:r>
            <a:r>
              <a:rPr lang="en-US" dirty="0" smtClean="0">
                <a:solidFill>
                  <a:srgbClr val="FF0000"/>
                </a:solidFill>
              </a:rPr>
              <a:t>INTEREST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What is the intensity of </a:t>
            </a:r>
            <a:r>
              <a:rPr lang="en-US" dirty="0" smtClean="0">
                <a:solidFill>
                  <a:srgbClr val="008000"/>
                </a:solidFill>
              </a:rPr>
              <a:t>DESIRE</a:t>
            </a:r>
            <a:r>
              <a:rPr lang="en-US" dirty="0" smtClean="0"/>
              <a:t> from the customers?</a:t>
            </a:r>
          </a:p>
          <a:p>
            <a:r>
              <a:rPr lang="en-US" dirty="0" smtClean="0"/>
              <a:t>What is the level of </a:t>
            </a:r>
            <a:r>
              <a:rPr lang="en-US" dirty="0" smtClean="0">
                <a:solidFill>
                  <a:srgbClr val="0000FF"/>
                </a:solidFill>
              </a:rPr>
              <a:t>ACTION</a:t>
            </a:r>
            <a:r>
              <a:rPr lang="en-US" dirty="0" smtClean="0"/>
              <a:t>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044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the AIDA method to rate the following: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=stHOYQPT7fA</a:t>
            </a:r>
          </a:p>
        </p:txBody>
      </p:sp>
    </p:spTree>
    <p:extLst>
      <p:ext uri="{BB962C8B-B14F-4D97-AF65-F5344CB8AC3E}">
        <p14:creationId xmlns:p14="http://schemas.microsoft.com/office/powerpoint/2010/main" val="2757683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Key elements of a promotional mix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900112" y="1852322"/>
            <a:ext cx="7345363" cy="4551418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Advertising</a:t>
            </a:r>
            <a:r>
              <a:rPr lang="en-US" dirty="0" smtClean="0"/>
              <a:t>: tool used to send messages via the media which are intended to influence or inform the people who receive them</a:t>
            </a:r>
          </a:p>
          <a:p>
            <a:r>
              <a:rPr lang="en-US" b="1" dirty="0" smtClean="0"/>
              <a:t>Personal Selling</a:t>
            </a:r>
            <a:r>
              <a:rPr lang="en-US" dirty="0" smtClean="0"/>
              <a:t>:</a:t>
            </a:r>
            <a:r>
              <a:rPr lang="en-US" dirty="0"/>
              <a:t> </a:t>
            </a:r>
            <a:r>
              <a:rPr lang="en-US" dirty="0" smtClean="0"/>
              <a:t>allows face to face contact btw the buyer and seller leading to a more personal interaction and salesmanship</a:t>
            </a:r>
          </a:p>
          <a:p>
            <a:r>
              <a:rPr lang="en-US" b="1" dirty="0" smtClean="0"/>
              <a:t>Public Relations</a:t>
            </a:r>
            <a:r>
              <a:rPr lang="en-US" dirty="0" smtClean="0"/>
              <a:t>: refers to all activities that are designed to give an organization or it’s products and services their image among stakeholders.  </a:t>
            </a:r>
          </a:p>
          <a:p>
            <a:r>
              <a:rPr lang="en-US" b="1" dirty="0" smtClean="0"/>
              <a:t>Sales Promotion</a:t>
            </a:r>
            <a:r>
              <a:rPr lang="en-US" dirty="0" smtClean="0"/>
              <a:t>: techniques designed to stimulate consumer purchases by using short term activities such as coupons/free samples/demonstrations.</a:t>
            </a:r>
            <a:endParaRPr lang="en-US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4867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876" y="244158"/>
            <a:ext cx="7813919" cy="133985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What elements of the Marketing mix are used for Target?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>
                <a:hlinkClick r:id="rId2"/>
              </a:rPr>
              <a:t>https://www.youtube.com/watch?v=zcyO4Ntpryc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966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Key Objectives of Promotional Strategies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850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 smtClean="0"/>
              <a:t> </a:t>
            </a:r>
          </a:p>
          <a:p>
            <a:pPr marL="0" indent="0" algn="ctr">
              <a:buNone/>
            </a:pPr>
            <a:endParaRPr lang="en-US" sz="4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538758" y="2760298"/>
            <a:ext cx="5422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</a:t>
            </a:r>
            <a:r>
              <a:rPr lang="en-US" dirty="0" err="1"/>
              <a:t>txrALFNRuBg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37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Persuasive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=7WMaxpHX0oM</a:t>
            </a:r>
          </a:p>
        </p:txBody>
      </p:sp>
    </p:spTree>
    <p:extLst>
      <p:ext uri="{BB962C8B-B14F-4D97-AF65-F5344CB8AC3E}">
        <p14:creationId xmlns:p14="http://schemas.microsoft.com/office/powerpoint/2010/main" val="2835044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82015" r="-82015"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1183362" y="6262750"/>
            <a:ext cx="7202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www.behance.net</a:t>
            </a:r>
            <a:r>
              <a:rPr lang="en-US" dirty="0"/>
              <a:t>/gallery/M-Ms-Halloween-(Outdoor)/483612</a:t>
            </a:r>
          </a:p>
        </p:txBody>
      </p:sp>
    </p:spTree>
    <p:extLst>
      <p:ext uri="{BB962C8B-B14F-4D97-AF65-F5344CB8AC3E}">
        <p14:creationId xmlns:p14="http://schemas.microsoft.com/office/powerpoint/2010/main" val="3716473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Above the line promotion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2800" dirty="0" smtClean="0"/>
              <a:t>The use of media to communicate with customers.</a:t>
            </a:r>
          </a:p>
          <a:p>
            <a:pPr>
              <a:buFontTx/>
              <a:buChar char="•"/>
            </a:pPr>
            <a:r>
              <a:rPr lang="en-US" sz="2800" dirty="0" smtClean="0"/>
              <a:t>Television</a:t>
            </a:r>
          </a:p>
          <a:p>
            <a:pPr>
              <a:buFontTx/>
              <a:buChar char="•"/>
            </a:pPr>
            <a:r>
              <a:rPr lang="en-US" sz="2800" dirty="0" smtClean="0"/>
              <a:t>Radio</a:t>
            </a:r>
          </a:p>
          <a:p>
            <a:pPr>
              <a:buFontTx/>
              <a:buChar char="•"/>
            </a:pPr>
            <a:r>
              <a:rPr lang="en-US" sz="2800" dirty="0" smtClean="0"/>
              <a:t>Cinema</a:t>
            </a:r>
          </a:p>
          <a:p>
            <a:pPr>
              <a:buFontTx/>
              <a:buChar char="•"/>
            </a:pPr>
            <a:r>
              <a:rPr lang="en-US" sz="2800" dirty="0" smtClean="0"/>
              <a:t>Newspaper</a:t>
            </a:r>
          </a:p>
          <a:p>
            <a:pPr>
              <a:buFontTx/>
              <a:buChar char="•"/>
            </a:pPr>
            <a:r>
              <a:rPr lang="en-US" sz="2800" dirty="0" smtClean="0"/>
              <a:t>Magazines</a:t>
            </a:r>
          </a:p>
          <a:p>
            <a:pPr>
              <a:buFontTx/>
              <a:buChar char="•"/>
            </a:pPr>
            <a:r>
              <a:rPr lang="en-US" sz="2800" dirty="0" smtClean="0"/>
              <a:t>Outdoor advertising/billboards</a:t>
            </a:r>
            <a:endParaRPr lang="en-US" sz="2800" dirty="0"/>
          </a:p>
          <a:p>
            <a:pPr marL="0" indent="0" algn="ctr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61561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Below the line promotion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1584008"/>
            <a:ext cx="7345363" cy="481767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These are non-media promotional strategies that the business has control over .</a:t>
            </a:r>
          </a:p>
          <a:p>
            <a:r>
              <a:rPr lang="en-US" dirty="0" smtClean="0"/>
              <a:t>Branding</a:t>
            </a:r>
          </a:p>
          <a:p>
            <a:r>
              <a:rPr lang="en-US" dirty="0" smtClean="0"/>
              <a:t>Brand Elements</a:t>
            </a:r>
          </a:p>
          <a:p>
            <a:r>
              <a:rPr lang="en-US" dirty="0" smtClean="0"/>
              <a:t>Direct marketing</a:t>
            </a:r>
          </a:p>
          <a:p>
            <a:r>
              <a:rPr lang="en-US" dirty="0" smtClean="0"/>
              <a:t>Sales promotions</a:t>
            </a:r>
          </a:p>
          <a:p>
            <a:r>
              <a:rPr lang="en-US" dirty="0" smtClean="0"/>
              <a:t>POS (Point of Sale) promotions </a:t>
            </a:r>
          </a:p>
          <a:p>
            <a:r>
              <a:rPr lang="en-US" dirty="0" smtClean="0"/>
              <a:t>Sponsorships</a:t>
            </a:r>
          </a:p>
          <a:p>
            <a:r>
              <a:rPr lang="en-US" dirty="0" smtClean="0"/>
              <a:t>Public Relations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003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Differences btw ATL and BTL promotion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Targeted to mass market audiences</a:t>
            </a:r>
          </a:p>
          <a:p>
            <a:r>
              <a:rPr lang="en-US" dirty="0" smtClean="0"/>
              <a:t>Helps to establish brand awareness</a:t>
            </a:r>
          </a:p>
          <a:p>
            <a:r>
              <a:rPr lang="en-US" dirty="0" smtClean="0"/>
              <a:t>Success is more difficult to measure.</a:t>
            </a:r>
          </a:p>
          <a:p>
            <a:r>
              <a:rPr lang="en-US" dirty="0" smtClean="0"/>
              <a:t>Costly because external agencies are needed.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BTL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Aimed at individuals</a:t>
            </a:r>
          </a:p>
          <a:p>
            <a:r>
              <a:rPr lang="en-US" dirty="0" smtClean="0"/>
              <a:t>Aims to secure actual sales</a:t>
            </a:r>
          </a:p>
          <a:p>
            <a:r>
              <a:rPr lang="en-US" dirty="0" smtClean="0"/>
              <a:t>Easier to directly measure response rates.</a:t>
            </a:r>
          </a:p>
          <a:p>
            <a:r>
              <a:rPr lang="en-US" dirty="0" smtClean="0"/>
              <a:t>Businesses have more control.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262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 Tip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Advertising is a form of promotion, but not the only one  </a:t>
            </a:r>
          </a:p>
          <a:p>
            <a:r>
              <a:rPr lang="en-US" dirty="0" smtClean="0"/>
              <a:t>Promotion on the internet can be BTL if the business has it’s own website and uses it as a form of promotion</a:t>
            </a:r>
          </a:p>
          <a:p>
            <a:r>
              <a:rPr lang="en-US" dirty="0" smtClean="0"/>
              <a:t>Promotion on the internet can be ATL if the business pays for advertising on websites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0647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214</TotalTime>
  <Words>623</Words>
  <Application>Microsoft Macintosh PowerPoint</Application>
  <PresentationFormat>On-screen Show (4:3)</PresentationFormat>
  <Paragraphs>76</Paragraphs>
  <Slides>15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Capital</vt:lpstr>
      <vt:lpstr>Promotion</vt:lpstr>
      <vt:lpstr>3 Key Objectives of Promotional Strategies</vt:lpstr>
      <vt:lpstr>Informative</vt:lpstr>
      <vt:lpstr>Persuasive</vt:lpstr>
      <vt:lpstr>Reminder</vt:lpstr>
      <vt:lpstr>Above the line promotion</vt:lpstr>
      <vt:lpstr>Below the line promotion</vt:lpstr>
      <vt:lpstr>Differences btw ATL and BTL promotion</vt:lpstr>
      <vt:lpstr>Exam Tip</vt:lpstr>
      <vt:lpstr>Promotional Mix</vt:lpstr>
      <vt:lpstr>The Path to Purchase</vt:lpstr>
      <vt:lpstr>AIDA</vt:lpstr>
      <vt:lpstr>Use the AIDA method to rate the following:</vt:lpstr>
      <vt:lpstr>Key elements of a promotional mix</vt:lpstr>
      <vt:lpstr>What elements of the Marketing mix are used for Target?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Promotion</dc:title>
  <dc:creator>Amy Jacobs</dc:creator>
  <cp:lastModifiedBy>Amy Jacobs</cp:lastModifiedBy>
  <cp:revision>15</cp:revision>
  <dcterms:created xsi:type="dcterms:W3CDTF">2016-03-07T20:12:04Z</dcterms:created>
  <dcterms:modified xsi:type="dcterms:W3CDTF">2016-03-09T23:31:13Z</dcterms:modified>
</cp:coreProperties>
</file>